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2" r:id="rId1"/>
  </p:sldMasterIdLst>
  <p:notesMasterIdLst>
    <p:notesMasterId r:id="rId12"/>
  </p:notesMasterIdLst>
  <p:sldIdLst>
    <p:sldId id="257" r:id="rId2"/>
    <p:sldId id="259" r:id="rId3"/>
    <p:sldId id="266" r:id="rId4"/>
    <p:sldId id="260" r:id="rId5"/>
    <p:sldId id="261" r:id="rId6"/>
    <p:sldId id="262" r:id="rId7"/>
    <p:sldId id="263" r:id="rId8"/>
    <p:sldId id="264" r:id="rId9"/>
    <p:sldId id="265"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55"/>
    <p:restoredTop sz="78915"/>
  </p:normalViewPr>
  <p:slideViewPr>
    <p:cSldViewPr snapToGrid="0" snapToObjects="1" showGuides="1">
      <p:cViewPr varScale="1">
        <p:scale>
          <a:sx n="98" d="100"/>
          <a:sy n="98" d="100"/>
        </p:scale>
        <p:origin x="1224"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774A38-2EA8-AA40-AFBA-2FB1525045A6}" type="datetimeFigureOut">
              <a:rPr lang="en-US" smtClean="0"/>
              <a:t>11/13/19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059FEE-8013-DC41-9ADB-4583CE2099C2}" type="slidenum">
              <a:rPr lang="en-US" smtClean="0"/>
              <a:t>‹#›</a:t>
            </a:fld>
            <a:endParaRPr lang="en-US"/>
          </a:p>
        </p:txBody>
      </p:sp>
    </p:spTree>
    <p:extLst>
      <p:ext uri="{BB962C8B-B14F-4D97-AF65-F5344CB8AC3E}">
        <p14:creationId xmlns:p14="http://schemas.microsoft.com/office/powerpoint/2010/main" val="3011343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recently </a:t>
            </a:r>
          </a:p>
        </p:txBody>
      </p:sp>
      <p:sp>
        <p:nvSpPr>
          <p:cNvPr id="4" name="Slide Number Placeholder 3"/>
          <p:cNvSpPr>
            <a:spLocks noGrp="1"/>
          </p:cNvSpPr>
          <p:nvPr>
            <p:ph type="sldNum" sz="quarter" idx="5"/>
          </p:nvPr>
        </p:nvSpPr>
        <p:spPr/>
        <p:txBody>
          <a:bodyPr/>
          <a:lstStyle/>
          <a:p>
            <a:fld id="{17059FEE-8013-DC41-9ADB-4583CE2099C2}" type="slidenum">
              <a:rPr lang="en-US" smtClean="0"/>
              <a:t>1</a:t>
            </a:fld>
            <a:endParaRPr lang="en-US"/>
          </a:p>
        </p:txBody>
      </p:sp>
    </p:spTree>
    <p:extLst>
      <p:ext uri="{BB962C8B-B14F-4D97-AF65-F5344CB8AC3E}">
        <p14:creationId xmlns:p14="http://schemas.microsoft.com/office/powerpoint/2010/main" val="286509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recently </a:t>
            </a:r>
          </a:p>
        </p:txBody>
      </p:sp>
      <p:sp>
        <p:nvSpPr>
          <p:cNvPr id="4" name="Slide Number Placeholder 3"/>
          <p:cNvSpPr>
            <a:spLocks noGrp="1"/>
          </p:cNvSpPr>
          <p:nvPr>
            <p:ph type="sldNum" sz="quarter" idx="5"/>
          </p:nvPr>
        </p:nvSpPr>
        <p:spPr/>
        <p:txBody>
          <a:bodyPr/>
          <a:lstStyle/>
          <a:p>
            <a:fld id="{17059FEE-8013-DC41-9ADB-4583CE2099C2}" type="slidenum">
              <a:rPr lang="en-US" smtClean="0"/>
              <a:t>10</a:t>
            </a:fld>
            <a:endParaRPr lang="en-US"/>
          </a:p>
        </p:txBody>
      </p:sp>
    </p:spTree>
    <p:extLst>
      <p:ext uri="{BB962C8B-B14F-4D97-AF65-F5344CB8AC3E}">
        <p14:creationId xmlns:p14="http://schemas.microsoft.com/office/powerpoint/2010/main" val="630404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1"/>
            <a:r>
              <a:rPr lang="en-US" sz="1200" kern="1200" dirty="0">
                <a:solidFill>
                  <a:schemeClr val="tx1"/>
                </a:solidFill>
                <a:effectLst/>
                <a:latin typeface="+mn-lt"/>
                <a:ea typeface="+mn-ea"/>
                <a:cs typeface="+mn-cs"/>
              </a:rPr>
              <a:t>10 people</a:t>
            </a:r>
            <a:endParaRPr lang="en-US" dirty="0"/>
          </a:p>
          <a:p>
            <a:pPr lvl="1"/>
            <a:r>
              <a:rPr lang="en-US" sz="1200" kern="1200" dirty="0">
                <a:solidFill>
                  <a:schemeClr val="tx1"/>
                </a:solidFill>
                <a:effectLst/>
                <a:latin typeface="+mn-lt"/>
                <a:ea typeface="+mn-ea"/>
                <a:cs typeface="+mn-cs"/>
              </a:rPr>
              <a:t>spirit of hands on, on the job learning (many people learned SPSS on this job)</a:t>
            </a:r>
            <a:endParaRPr lang="en-US" dirty="0"/>
          </a:p>
          <a:p>
            <a:pPr lvl="1"/>
            <a:r>
              <a:rPr lang="en-US" sz="1200" kern="1200" dirty="0">
                <a:solidFill>
                  <a:schemeClr val="tx1"/>
                </a:solidFill>
                <a:effectLst/>
                <a:latin typeface="+mn-lt"/>
                <a:ea typeface="+mn-ea"/>
                <a:cs typeface="+mn-cs"/>
              </a:rPr>
              <a:t>spirit of: write down your steps so someone else (or your future forgetful self) should be able to follow your steps</a:t>
            </a:r>
            <a:endParaRPr lang="en-US" dirty="0"/>
          </a:p>
          <a:p>
            <a:pPr lvl="1"/>
            <a:r>
              <a:rPr lang="en-US" sz="1200" kern="1200" dirty="0">
                <a:solidFill>
                  <a:schemeClr val="tx1"/>
                </a:solidFill>
                <a:effectLst/>
                <a:latin typeface="+mn-lt"/>
                <a:ea typeface="+mn-ea"/>
                <a:cs typeface="+mn-cs"/>
              </a:rPr>
              <a:t>our data work</a:t>
            </a:r>
            <a:endParaRPr lang="en-US" dirty="0"/>
          </a:p>
          <a:p>
            <a:pPr lvl="2"/>
            <a:r>
              <a:rPr lang="en-US" sz="1200" kern="1200" dirty="0">
                <a:solidFill>
                  <a:schemeClr val="tx1"/>
                </a:solidFill>
                <a:effectLst/>
                <a:latin typeface="+mn-lt"/>
                <a:ea typeface="+mn-ea"/>
                <a:cs typeface="+mn-cs"/>
              </a:rPr>
              <a:t>mostly </a:t>
            </a:r>
            <a:r>
              <a:rPr lang="en-US" sz="1200" kern="1200" dirty="0" err="1">
                <a:solidFill>
                  <a:schemeClr val="tx1"/>
                </a:solidFill>
                <a:effectLst/>
                <a:latin typeface="+mn-lt"/>
                <a:ea typeface="+mn-ea"/>
                <a:cs typeface="+mn-cs"/>
              </a:rPr>
              <a:t>descriptives</a:t>
            </a:r>
            <a:r>
              <a:rPr lang="en-US" sz="1200" kern="1200" dirty="0">
                <a:solidFill>
                  <a:schemeClr val="tx1"/>
                </a:solidFill>
                <a:effectLst/>
                <a:latin typeface="+mn-lt"/>
                <a:ea typeface="+mn-ea"/>
                <a:cs typeface="+mn-cs"/>
              </a:rPr>
              <a:t>, tables</a:t>
            </a:r>
            <a:endParaRPr lang="en-US" dirty="0"/>
          </a:p>
          <a:p>
            <a:pPr lvl="2"/>
            <a:r>
              <a:rPr lang="en-US" sz="1200" kern="1200" dirty="0">
                <a:solidFill>
                  <a:schemeClr val="tx1"/>
                </a:solidFill>
                <a:effectLst/>
                <a:latin typeface="+mn-lt"/>
                <a:ea typeface="+mn-ea"/>
                <a:cs typeface="+mn-cs"/>
              </a:rPr>
              <a:t>data visualization is very important to us!</a:t>
            </a:r>
            <a:endParaRPr lang="en-US" dirty="0"/>
          </a:p>
          <a:p>
            <a:pPr lvl="2"/>
            <a:r>
              <a:rPr lang="en-US" sz="1200" kern="1200" dirty="0">
                <a:solidFill>
                  <a:schemeClr val="tx1"/>
                </a:solidFill>
                <a:effectLst/>
                <a:latin typeface="+mn-lt"/>
                <a:ea typeface="+mn-ea"/>
                <a:cs typeface="+mn-cs"/>
              </a:rPr>
              <a:t>frequent multi-site projects (one survey but reported out descriptively by site)</a:t>
            </a:r>
            <a:endParaRPr lang="en-US" dirty="0"/>
          </a:p>
          <a:p>
            <a:endParaRPr lang="en-US" dirty="0"/>
          </a:p>
        </p:txBody>
      </p:sp>
      <p:sp>
        <p:nvSpPr>
          <p:cNvPr id="4" name="Slide Number Placeholder 3"/>
          <p:cNvSpPr>
            <a:spLocks noGrp="1"/>
          </p:cNvSpPr>
          <p:nvPr>
            <p:ph type="sldNum" sz="quarter" idx="5"/>
          </p:nvPr>
        </p:nvSpPr>
        <p:spPr/>
        <p:txBody>
          <a:bodyPr/>
          <a:lstStyle/>
          <a:p>
            <a:fld id="{17059FEE-8013-DC41-9ADB-4583CE2099C2}" type="slidenum">
              <a:rPr lang="en-US" smtClean="0"/>
              <a:t>2</a:t>
            </a:fld>
            <a:endParaRPr lang="en-US"/>
          </a:p>
        </p:txBody>
      </p:sp>
    </p:spTree>
    <p:extLst>
      <p:ext uri="{BB962C8B-B14F-4D97-AF65-F5344CB8AC3E}">
        <p14:creationId xmlns:p14="http://schemas.microsoft.com/office/powerpoint/2010/main" val="24417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decided to leave SPSS and take the leap to R</a:t>
            </a:r>
          </a:p>
          <a:p>
            <a:endParaRPr lang="en-US" dirty="0"/>
          </a:p>
          <a:p>
            <a:pPr marL="171450" indent="-171450">
              <a:buFontTx/>
              <a:buChar char="-"/>
            </a:pPr>
            <a:r>
              <a:rPr lang="en-US" dirty="0"/>
              <a:t>Lack of support</a:t>
            </a:r>
          </a:p>
          <a:p>
            <a:pPr marL="171450" indent="-171450">
              <a:buFontTx/>
              <a:buChar char="-"/>
            </a:pPr>
            <a:r>
              <a:rPr lang="en-US" dirty="0"/>
              <a:t>Licensing issues</a:t>
            </a:r>
          </a:p>
          <a:p>
            <a:pPr marL="171450" indent="-171450">
              <a:buFontTx/>
              <a:buChar char="-"/>
            </a:pPr>
            <a:r>
              <a:rPr lang="en-US" dirty="0"/>
              <a:t>Cost </a:t>
            </a:r>
          </a:p>
          <a:p>
            <a:pPr marL="171450" indent="-171450">
              <a:buFontTx/>
              <a:buChar char="-"/>
            </a:pPr>
            <a:r>
              <a:rPr lang="en-US" dirty="0"/>
              <a:t>Less popular (new staff less likely to be familiar with it)</a:t>
            </a:r>
          </a:p>
          <a:p>
            <a:pPr marL="171450" indent="-171450">
              <a:buFontTx/>
              <a:buChar char="-"/>
            </a:pPr>
            <a:r>
              <a:rPr lang="en-US" dirty="0"/>
              <a:t>Popularity of R – wave of the future</a:t>
            </a:r>
          </a:p>
          <a:p>
            <a:pPr marL="171450" indent="-171450">
              <a:buFontTx/>
              <a:buChar char="-"/>
            </a:pPr>
            <a:endParaRPr lang="en-US" dirty="0"/>
          </a:p>
          <a:p>
            <a:pPr marL="17145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Last year, we decided to break up with SPSS and take the leap to R. It was not an easy decision to make. Being consultants, we need to be able to work quickly and efficiently in highly interdependent teams, something that we did well using SPSS. We had years of shared syntax, systems, and norms built around this data analysis software that allowed us to meet constant deadlines in a busy evaluation consulting business.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17059FEE-8013-DC41-9ADB-4583CE2099C2}" type="slidenum">
              <a:rPr lang="en-US" smtClean="0"/>
              <a:t>3</a:t>
            </a:fld>
            <a:endParaRPr lang="en-US"/>
          </a:p>
        </p:txBody>
      </p:sp>
    </p:spTree>
    <p:extLst>
      <p:ext uri="{BB962C8B-B14F-4D97-AF65-F5344CB8AC3E}">
        <p14:creationId xmlns:p14="http://schemas.microsoft.com/office/powerpoint/2010/main" val="4031550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 does success look like?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order to ensure success in our transition to R, we brought in outside consultants to formalize the process, determined strategies to bring our team up to speed across roles, and outlined internal accountability.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Four things really helped us move forward quickly and we would recommend to anyone taking the leap to R:</a:t>
            </a:r>
          </a:p>
          <a:p>
            <a:endParaRPr lang="en-US" dirty="0"/>
          </a:p>
          <a:p>
            <a:r>
              <a:rPr lang="en-US" dirty="0"/>
              <a:t> </a:t>
            </a:r>
          </a:p>
          <a:p>
            <a:pPr marL="171450" indent="-171450">
              <a:buFontTx/>
              <a:buChar char="-"/>
            </a:pPr>
            <a:r>
              <a:rPr lang="en-US" sz="1200" kern="1200" dirty="0">
                <a:solidFill>
                  <a:schemeClr val="tx1"/>
                </a:solidFill>
                <a:effectLst/>
                <a:latin typeface="+mn-lt"/>
                <a:ea typeface="+mn-ea"/>
                <a:cs typeface="+mn-cs"/>
              </a:rPr>
              <a:t>Form a </a:t>
            </a:r>
            <a:r>
              <a:rPr lang="en-US" dirty="0"/>
              <a:t>Pilot team</a:t>
            </a:r>
          </a:p>
          <a:p>
            <a:pPr marL="171450" indent="-171450">
              <a:buFontTx/>
              <a:buChar char="-"/>
            </a:pPr>
            <a:r>
              <a:rPr lang="en-US" dirty="0"/>
              <a:t>Create Norms and Best Practices</a:t>
            </a:r>
          </a:p>
          <a:p>
            <a:pPr marL="171450" indent="-171450">
              <a:buFontTx/>
              <a:buChar char="-"/>
            </a:pPr>
            <a:r>
              <a:rPr lang="en-US" sz="1200" kern="1200" dirty="0">
                <a:solidFill>
                  <a:schemeClr val="tx1"/>
                </a:solidFill>
                <a:effectLst/>
                <a:latin typeface="+mn-lt"/>
                <a:ea typeface="+mn-ea"/>
                <a:cs typeface="+mn-cs"/>
              </a:rPr>
              <a:t>Ensure Accountability and Practice</a:t>
            </a:r>
            <a:r>
              <a:rPr lang="en-US" dirty="0">
                <a:effectLst/>
              </a:rPr>
              <a:t> </a:t>
            </a:r>
          </a:p>
          <a:p>
            <a:pPr marL="171450" indent="-171450">
              <a:buFontTx/>
              <a:buChar char="-"/>
            </a:pPr>
            <a:r>
              <a:rPr lang="en-US" dirty="0"/>
              <a:t>Make it fun!</a:t>
            </a:r>
          </a:p>
          <a:p>
            <a:pPr marL="171450" indent="-171450">
              <a:buFontTx/>
              <a:buChar char="-"/>
            </a:pPr>
            <a:endParaRPr lang="en-US" dirty="0"/>
          </a:p>
          <a:p>
            <a:pPr marL="171450" indent="-171450">
              <a:buFontTx/>
              <a:buChar char="-"/>
            </a:pPr>
            <a:r>
              <a:rPr lang="en-US" dirty="0"/>
              <a:t>I’ll talk about each of these in more detail.</a:t>
            </a:r>
          </a:p>
          <a:p>
            <a:endParaRPr lang="en-US" dirty="0"/>
          </a:p>
        </p:txBody>
      </p:sp>
      <p:sp>
        <p:nvSpPr>
          <p:cNvPr id="4" name="Slide Number Placeholder 3"/>
          <p:cNvSpPr>
            <a:spLocks noGrp="1"/>
          </p:cNvSpPr>
          <p:nvPr>
            <p:ph type="sldNum" sz="quarter" idx="5"/>
          </p:nvPr>
        </p:nvSpPr>
        <p:spPr/>
        <p:txBody>
          <a:bodyPr/>
          <a:lstStyle/>
          <a:p>
            <a:fld id="{17059FEE-8013-DC41-9ADB-4583CE2099C2}" type="slidenum">
              <a:rPr lang="en-US" smtClean="0"/>
              <a:t>4</a:t>
            </a:fld>
            <a:endParaRPr lang="en-US"/>
          </a:p>
        </p:txBody>
      </p:sp>
    </p:spTree>
    <p:extLst>
      <p:ext uri="{BB962C8B-B14F-4D97-AF65-F5344CB8AC3E}">
        <p14:creationId xmlns:p14="http://schemas.microsoft.com/office/powerpoint/2010/main" val="3627527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identified a Pilot Team to take the lead in learning 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team consisted of 4 folks across roles who had experience working with data in SPSS.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hired outside help to provide direct training to the Pilot Team and get us up to speed quickly.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Pilot Team helped us have in house 'experts' and identify how R would fit into our collaborative work setting when it came time, a few months later, to train the whole team.</a:t>
            </a:r>
          </a:p>
          <a:p>
            <a:endParaRPr lang="en-US" dirty="0"/>
          </a:p>
        </p:txBody>
      </p:sp>
      <p:sp>
        <p:nvSpPr>
          <p:cNvPr id="4" name="Slide Number Placeholder 3"/>
          <p:cNvSpPr>
            <a:spLocks noGrp="1"/>
          </p:cNvSpPr>
          <p:nvPr>
            <p:ph type="sldNum" sz="quarter" idx="5"/>
          </p:nvPr>
        </p:nvSpPr>
        <p:spPr/>
        <p:txBody>
          <a:bodyPr/>
          <a:lstStyle/>
          <a:p>
            <a:fld id="{17059FEE-8013-DC41-9ADB-4583CE2099C2}" type="slidenum">
              <a:rPr lang="en-US" smtClean="0"/>
              <a:t>5</a:t>
            </a:fld>
            <a:endParaRPr lang="en-US"/>
          </a:p>
        </p:txBody>
      </p:sp>
    </p:spTree>
    <p:extLst>
      <p:ext uri="{BB962C8B-B14F-4D97-AF65-F5344CB8AC3E}">
        <p14:creationId xmlns:p14="http://schemas.microsoft.com/office/powerpoint/2010/main" val="2139084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Norms and Best Practices - we crafted norms and best practices for how we would work in 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needed to make sure we were all moving in the same direction and using R in the same way.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was challenging to avoid the temptation of using our SPSS norms and best practices for 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ways we worked in SPSS did not always translate over to R (for example, R does not allow for value labels, which we’d relied on heavily in SPSS).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Pilot Team helped us outline some internal norms and best practices to start; the rest of the team continues to identify and add to this list.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7059FEE-8013-DC41-9ADB-4583CE2099C2}" type="slidenum">
              <a:rPr lang="en-US" smtClean="0"/>
              <a:t>6</a:t>
            </a:fld>
            <a:endParaRPr lang="en-US"/>
          </a:p>
        </p:txBody>
      </p:sp>
    </p:spTree>
    <p:extLst>
      <p:ext uri="{BB962C8B-B14F-4D97-AF65-F5344CB8AC3E}">
        <p14:creationId xmlns:p14="http://schemas.microsoft.com/office/powerpoint/2010/main" val="3489737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order to ensure all staff had first-hand experience writing and running code we identified a real dataset for each person, across all roles, to clean and analyze in R for a real external deadline.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Pilot Team held 'office hours' to help staff as they cleaned and analyzed their data.</a:t>
            </a:r>
          </a:p>
          <a:p>
            <a:endParaRPr lang="en-US" dirty="0">
              <a:effectLst/>
            </a:endParaRPr>
          </a:p>
          <a:p>
            <a:endParaRPr lang="en-US" dirty="0">
              <a:effectLst/>
            </a:endParaRPr>
          </a:p>
          <a:p>
            <a:r>
              <a:rPr lang="en-US" dirty="0">
                <a:effectLst/>
              </a:rPr>
              <a:t>….</a:t>
            </a:r>
          </a:p>
        </p:txBody>
      </p:sp>
      <p:sp>
        <p:nvSpPr>
          <p:cNvPr id="4" name="Slide Number Placeholder 3"/>
          <p:cNvSpPr>
            <a:spLocks noGrp="1"/>
          </p:cNvSpPr>
          <p:nvPr>
            <p:ph type="sldNum" sz="quarter" idx="5"/>
          </p:nvPr>
        </p:nvSpPr>
        <p:spPr/>
        <p:txBody>
          <a:bodyPr/>
          <a:lstStyle/>
          <a:p>
            <a:fld id="{17059FEE-8013-DC41-9ADB-4583CE2099C2}" type="slidenum">
              <a:rPr lang="en-US" smtClean="0"/>
              <a:t>7</a:t>
            </a:fld>
            <a:endParaRPr lang="en-US"/>
          </a:p>
        </p:txBody>
      </p:sp>
    </p:spTree>
    <p:extLst>
      <p:ext uri="{BB962C8B-B14F-4D97-AF65-F5344CB8AC3E}">
        <p14:creationId xmlns:p14="http://schemas.microsoft.com/office/powerpoint/2010/main" val="2574224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 Parties!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order to encourage continued learning and collaboration, we hold R Parties.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these we share cool code, quick tips, or ideas for how to improve our processes.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Everyone learns something new, is given the opportunity to share, and leaves with new ideas for how to improve our work using 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People we shared cool code, quick tips, or ideas for how to improve our processes.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amazing how well these have been received by our staff. Just by calling it a party! People love the opportunity to learn and share. </a:t>
            </a:r>
          </a:p>
          <a:p>
            <a:endParaRPr lang="en-US" dirty="0">
              <a:effectLst/>
            </a:endParaRPr>
          </a:p>
        </p:txBody>
      </p:sp>
      <p:sp>
        <p:nvSpPr>
          <p:cNvPr id="4" name="Slide Number Placeholder 3"/>
          <p:cNvSpPr>
            <a:spLocks noGrp="1"/>
          </p:cNvSpPr>
          <p:nvPr>
            <p:ph type="sldNum" sz="quarter" idx="5"/>
          </p:nvPr>
        </p:nvSpPr>
        <p:spPr/>
        <p:txBody>
          <a:bodyPr/>
          <a:lstStyle/>
          <a:p>
            <a:fld id="{17059FEE-8013-DC41-9ADB-4583CE2099C2}" type="slidenum">
              <a:rPr lang="en-US" smtClean="0"/>
              <a:t>8</a:t>
            </a:fld>
            <a:endParaRPr lang="en-US"/>
          </a:p>
        </p:txBody>
      </p:sp>
    </p:spTree>
    <p:extLst>
      <p:ext uri="{BB962C8B-B14F-4D97-AF65-F5344CB8AC3E}">
        <p14:creationId xmlns:p14="http://schemas.microsoft.com/office/powerpoint/2010/main" val="50913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effect if had:</a:t>
            </a:r>
          </a:p>
          <a:p>
            <a:endParaRPr lang="en-US" dirty="0"/>
          </a:p>
          <a:p>
            <a:endParaRPr lang="en-US" dirty="0"/>
          </a:p>
          <a:p>
            <a:r>
              <a:rPr lang="en-US" sz="1200" kern="1200" dirty="0">
                <a:solidFill>
                  <a:schemeClr val="tx1"/>
                </a:solidFill>
                <a:effectLst/>
                <a:latin typeface="+mn-lt"/>
                <a:ea typeface="+mn-ea"/>
                <a:cs typeface="+mn-cs"/>
              </a:rPr>
              <a:t>Through these strategies, over the course of a year we were able to shift our team’s mentality from “Can we do that in R?” to "We can do that in R! (and I'll figure out how.)"</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still learning and growing our R skills</a:t>
            </a:r>
          </a:p>
          <a:p>
            <a:endParaRPr lang="en-US" dirty="0"/>
          </a:p>
        </p:txBody>
      </p:sp>
      <p:sp>
        <p:nvSpPr>
          <p:cNvPr id="4" name="Slide Number Placeholder 3"/>
          <p:cNvSpPr>
            <a:spLocks noGrp="1"/>
          </p:cNvSpPr>
          <p:nvPr>
            <p:ph type="sldNum" sz="quarter" idx="5"/>
          </p:nvPr>
        </p:nvSpPr>
        <p:spPr/>
        <p:txBody>
          <a:bodyPr/>
          <a:lstStyle/>
          <a:p>
            <a:fld id="{17059FEE-8013-DC41-9ADB-4583CE2099C2}" type="slidenum">
              <a:rPr lang="en-US" smtClean="0"/>
              <a:t>9</a:t>
            </a:fld>
            <a:endParaRPr lang="en-US"/>
          </a:p>
        </p:txBody>
      </p:sp>
    </p:spTree>
    <p:extLst>
      <p:ext uri="{BB962C8B-B14F-4D97-AF65-F5344CB8AC3E}">
        <p14:creationId xmlns:p14="http://schemas.microsoft.com/office/powerpoint/2010/main" val="3174086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11/13/19</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5582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11/13/19</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70904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11/13/19</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71029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11/13/19</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5598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11/13/19</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2352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11/13/19</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81449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11/13/19</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6412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11/13/19</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88575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11/13/19</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09488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11/13/19</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63900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11/13/19</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14515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11/13/19</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359315"/>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91" r:id="rId6"/>
    <p:sldLayoutId id="2147483686" r:id="rId7"/>
    <p:sldLayoutId id="2147483687" r:id="rId8"/>
    <p:sldLayoutId id="2147483688" r:id="rId9"/>
    <p:sldLayoutId id="2147483690" r:id="rId10"/>
    <p:sldLayoutId id="2147483689" r:id="rId11"/>
  </p:sldLayoutIdLst>
  <p:hf sldNum="0" hdr="0" ftr="0" dt="0"/>
  <p:txStyles>
    <p:titleStyle>
      <a:lvl1pPr algn="l" defTabSz="914400" rtl="0" eaLnBrk="1" latinLnBrk="0" hangingPunct="1">
        <a:lnSpc>
          <a:spcPct val="90000"/>
        </a:lnSpc>
        <a:spcBef>
          <a:spcPct val="0"/>
        </a:spcBef>
        <a:buNone/>
        <a:defRPr sz="47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8DB5F1B-A3A4-3249-90B1-2DB2FB85CA5A}"/>
              </a:ext>
            </a:extLst>
          </p:cNvPr>
          <p:cNvSpPr>
            <a:spLocks noGrp="1"/>
          </p:cNvSpPr>
          <p:nvPr>
            <p:ph type="title"/>
          </p:nvPr>
        </p:nvSpPr>
        <p:spPr>
          <a:xfrm>
            <a:off x="492369" y="605896"/>
            <a:ext cx="4014317" cy="5646208"/>
          </a:xfrm>
        </p:spPr>
        <p:txBody>
          <a:bodyPr anchor="ctr">
            <a:normAutofit/>
          </a:bodyPr>
          <a:lstStyle/>
          <a:p>
            <a:r>
              <a:rPr lang="en-US" sz="5400" dirty="0">
                <a:solidFill>
                  <a:srgbClr val="FFFFFF"/>
                </a:solidFill>
              </a:rPr>
              <a:t>Moving our entire team to R</a:t>
            </a:r>
            <a:br>
              <a:rPr lang="en-US" sz="5400" dirty="0">
                <a:solidFill>
                  <a:srgbClr val="FFFFFF"/>
                </a:solidFill>
              </a:rPr>
            </a:br>
            <a:br>
              <a:rPr lang="en-US" sz="3000" dirty="0">
                <a:solidFill>
                  <a:srgbClr val="FFFFFF"/>
                </a:solidFill>
              </a:rPr>
            </a:br>
            <a:br>
              <a:rPr lang="en-US" sz="3000" dirty="0">
                <a:solidFill>
                  <a:srgbClr val="FFFFFF"/>
                </a:solidFill>
              </a:rPr>
            </a:br>
            <a:r>
              <a:rPr lang="en-US" sz="3000" dirty="0">
                <a:solidFill>
                  <a:srgbClr val="FFFFFF"/>
                </a:solidFill>
              </a:rPr>
              <a:t>Public Profit</a:t>
            </a:r>
          </a:p>
        </p:txBody>
      </p:sp>
      <p:pic>
        <p:nvPicPr>
          <p:cNvPr id="5" name="Content Placeholder 4">
            <a:extLst>
              <a:ext uri="{FF2B5EF4-FFF2-40B4-BE49-F238E27FC236}">
                <a16:creationId xmlns:a16="http://schemas.microsoft.com/office/drawing/2014/main" id="{2F576C2B-B71D-7348-87E6-96E2364E4FBD}"/>
              </a:ext>
            </a:extLst>
          </p:cNvPr>
          <p:cNvPicPr>
            <a:picLocks noGrp="1" noChangeAspect="1"/>
          </p:cNvPicPr>
          <p:nvPr>
            <p:ph idx="1"/>
          </p:nvPr>
        </p:nvPicPr>
        <p:blipFill rotWithShape="1">
          <a:blip r:embed="rId3"/>
          <a:srcRect r="63222"/>
          <a:stretch/>
        </p:blipFill>
        <p:spPr>
          <a:xfrm>
            <a:off x="6096000" y="1363260"/>
            <a:ext cx="4785056" cy="4565166"/>
          </a:xfrm>
        </p:spPr>
      </p:pic>
    </p:spTree>
    <p:extLst>
      <p:ext uri="{BB962C8B-B14F-4D97-AF65-F5344CB8AC3E}">
        <p14:creationId xmlns:p14="http://schemas.microsoft.com/office/powerpoint/2010/main" val="3379367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8DB5F1B-A3A4-3249-90B1-2DB2FB85CA5A}"/>
              </a:ext>
            </a:extLst>
          </p:cNvPr>
          <p:cNvSpPr>
            <a:spLocks noGrp="1"/>
          </p:cNvSpPr>
          <p:nvPr>
            <p:ph type="title"/>
          </p:nvPr>
        </p:nvSpPr>
        <p:spPr>
          <a:xfrm>
            <a:off x="346363" y="605896"/>
            <a:ext cx="4160323" cy="5646208"/>
          </a:xfrm>
        </p:spPr>
        <p:txBody>
          <a:bodyPr anchor="ctr">
            <a:normAutofit/>
          </a:bodyPr>
          <a:lstStyle/>
          <a:p>
            <a:r>
              <a:rPr lang="en-US" sz="7500" dirty="0">
                <a:solidFill>
                  <a:srgbClr val="FFFFFF"/>
                </a:solidFill>
              </a:rPr>
              <a:t>THANK   YOU!</a:t>
            </a:r>
            <a:br>
              <a:rPr lang="en-US" sz="5400" dirty="0">
                <a:solidFill>
                  <a:srgbClr val="FFFFFF"/>
                </a:solidFill>
              </a:rPr>
            </a:br>
            <a:br>
              <a:rPr lang="en-US" sz="3000" dirty="0">
                <a:solidFill>
                  <a:srgbClr val="FFFFFF"/>
                </a:solidFill>
              </a:rPr>
            </a:br>
            <a:br>
              <a:rPr lang="en-US" sz="3000" dirty="0">
                <a:solidFill>
                  <a:srgbClr val="FFFFFF"/>
                </a:solidFill>
              </a:rPr>
            </a:br>
            <a:r>
              <a:rPr lang="en-US" sz="3000" dirty="0">
                <a:solidFill>
                  <a:srgbClr val="FFFFFF"/>
                </a:solidFill>
              </a:rPr>
              <a:t>http://</a:t>
            </a:r>
            <a:r>
              <a:rPr lang="en-US" sz="3000" dirty="0" err="1">
                <a:solidFill>
                  <a:srgbClr val="FFFFFF"/>
                </a:solidFill>
              </a:rPr>
              <a:t>bit.ly</a:t>
            </a:r>
            <a:r>
              <a:rPr lang="en-US" sz="3000" dirty="0">
                <a:solidFill>
                  <a:srgbClr val="FFFFFF"/>
                </a:solidFill>
              </a:rPr>
              <a:t>/</a:t>
            </a:r>
            <a:r>
              <a:rPr lang="en-US" sz="3000" dirty="0" err="1">
                <a:solidFill>
                  <a:srgbClr val="FFFFFF"/>
                </a:solidFill>
              </a:rPr>
              <a:t>benefitsofR</a:t>
            </a:r>
            <a:endParaRPr lang="en-US" sz="3000" dirty="0">
              <a:solidFill>
                <a:srgbClr val="FFFFFF"/>
              </a:solidFill>
            </a:endParaRPr>
          </a:p>
        </p:txBody>
      </p:sp>
      <p:sp>
        <p:nvSpPr>
          <p:cNvPr id="4" name="Content Placeholder 3">
            <a:extLst>
              <a:ext uri="{FF2B5EF4-FFF2-40B4-BE49-F238E27FC236}">
                <a16:creationId xmlns:a16="http://schemas.microsoft.com/office/drawing/2014/main" id="{2DE9BB1B-1781-7648-9FA2-E911255E078A}"/>
              </a:ext>
            </a:extLst>
          </p:cNvPr>
          <p:cNvSpPr>
            <a:spLocks noGrp="1"/>
          </p:cNvSpPr>
          <p:nvPr>
            <p:ph idx="1"/>
          </p:nvPr>
        </p:nvSpPr>
        <p:spPr>
          <a:xfrm>
            <a:off x="4765964" y="1801091"/>
            <a:ext cx="6389716" cy="4068001"/>
          </a:xfrm>
        </p:spPr>
        <p:txBody>
          <a:bodyPr>
            <a:normAutofit fontScale="92500" lnSpcReduction="20000"/>
          </a:bodyPr>
          <a:lstStyle/>
          <a:p>
            <a:r>
              <a:rPr lang="en-US" dirty="0"/>
              <a:t>David Keyes – R for the Rest of Us </a:t>
            </a:r>
          </a:p>
          <a:p>
            <a:endParaRPr lang="en-US" dirty="0"/>
          </a:p>
          <a:p>
            <a:r>
              <a:rPr lang="en-US" dirty="0"/>
              <a:t>Eric </a:t>
            </a:r>
            <a:r>
              <a:rPr lang="en-US" dirty="0" err="1"/>
              <a:t>Einspruch</a:t>
            </a:r>
            <a:r>
              <a:rPr lang="en-US" dirty="0"/>
              <a:t> - ELE Consulting</a:t>
            </a:r>
          </a:p>
          <a:p>
            <a:endParaRPr lang="en-US" dirty="0"/>
          </a:p>
          <a:p>
            <a:r>
              <a:rPr lang="en-US" dirty="0"/>
              <a:t>Dana </a:t>
            </a:r>
            <a:r>
              <a:rPr lang="en-US" dirty="0" err="1"/>
              <a:t>Wanzer</a:t>
            </a:r>
            <a:r>
              <a:rPr lang="en-US" dirty="0"/>
              <a:t> – University of Wisconsin, Stout</a:t>
            </a:r>
          </a:p>
          <a:p>
            <a:endParaRPr lang="en-US" dirty="0"/>
          </a:p>
          <a:p>
            <a:r>
              <a:rPr lang="en-US" dirty="0"/>
              <a:t>Tom </a:t>
            </a:r>
            <a:r>
              <a:rPr lang="en-US" dirty="0" err="1"/>
              <a:t>McKlin</a:t>
            </a:r>
            <a:r>
              <a:rPr lang="en-US" dirty="0"/>
              <a:t> - The Findings Group</a:t>
            </a:r>
          </a:p>
          <a:p>
            <a:endParaRPr lang="en-US" dirty="0"/>
          </a:p>
          <a:p>
            <a:r>
              <a:rPr lang="en-US" dirty="0"/>
              <a:t>Ava Elliott - Public Profit</a:t>
            </a:r>
          </a:p>
        </p:txBody>
      </p:sp>
    </p:spTree>
    <p:extLst>
      <p:ext uri="{BB962C8B-B14F-4D97-AF65-F5344CB8AC3E}">
        <p14:creationId xmlns:p14="http://schemas.microsoft.com/office/powerpoint/2010/main" val="4289623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29119-A974-204D-9CCF-6E59D170E91F}"/>
              </a:ext>
            </a:extLst>
          </p:cNvPr>
          <p:cNvSpPr>
            <a:spLocks noGrp="1"/>
          </p:cNvSpPr>
          <p:nvPr>
            <p:ph type="title"/>
          </p:nvPr>
        </p:nvSpPr>
        <p:spPr/>
        <p:txBody>
          <a:bodyPr/>
          <a:lstStyle/>
          <a:p>
            <a:r>
              <a:rPr lang="en-US" dirty="0"/>
              <a:t>Who we are</a:t>
            </a:r>
          </a:p>
        </p:txBody>
      </p:sp>
      <p:sp>
        <p:nvSpPr>
          <p:cNvPr id="3" name="Content Placeholder 2">
            <a:extLst>
              <a:ext uri="{FF2B5EF4-FFF2-40B4-BE49-F238E27FC236}">
                <a16:creationId xmlns:a16="http://schemas.microsoft.com/office/drawing/2014/main" id="{F54691FC-816E-F249-87CE-5D1B387ECCC2}"/>
              </a:ext>
            </a:extLst>
          </p:cNvPr>
          <p:cNvSpPr>
            <a:spLocks noGrp="1"/>
          </p:cNvSpPr>
          <p:nvPr>
            <p:ph idx="1"/>
          </p:nvPr>
        </p:nvSpPr>
        <p:spPr/>
        <p:txBody>
          <a:bodyPr/>
          <a:lstStyle/>
          <a:p>
            <a:r>
              <a:rPr lang="en-US" dirty="0"/>
              <a:t>10 people</a:t>
            </a:r>
          </a:p>
          <a:p>
            <a:r>
              <a:rPr lang="en-US" dirty="0"/>
              <a:t>Spirit of hands on, on the job learning</a:t>
            </a:r>
          </a:p>
          <a:p>
            <a:r>
              <a:rPr lang="en-US" dirty="0"/>
              <a:t>Value documentation</a:t>
            </a:r>
          </a:p>
          <a:p>
            <a:r>
              <a:rPr lang="en-US" dirty="0"/>
              <a:t>Experience writing SPSS syntax</a:t>
            </a:r>
          </a:p>
          <a:p>
            <a:r>
              <a:rPr lang="en-US" dirty="0"/>
              <a:t>Our data work</a:t>
            </a:r>
          </a:p>
        </p:txBody>
      </p:sp>
      <p:pic>
        <p:nvPicPr>
          <p:cNvPr id="4" name="Content Placeholder 10">
            <a:extLst>
              <a:ext uri="{FF2B5EF4-FFF2-40B4-BE49-F238E27FC236}">
                <a16:creationId xmlns:a16="http://schemas.microsoft.com/office/drawing/2014/main" id="{24C8074C-396C-5F4F-A1AC-9AD44F5A7554}"/>
              </a:ext>
            </a:extLst>
          </p:cNvPr>
          <p:cNvPicPr>
            <a:picLocks noChangeAspect="1"/>
          </p:cNvPicPr>
          <p:nvPr/>
        </p:nvPicPr>
        <p:blipFill rotWithShape="1">
          <a:blip r:embed="rId3"/>
          <a:srcRect l="5782" r="5509" b="8299"/>
          <a:stretch/>
        </p:blipFill>
        <p:spPr>
          <a:xfrm>
            <a:off x="6042660" y="2010376"/>
            <a:ext cx="5113020" cy="3523649"/>
          </a:xfrm>
          <a:prstGeom prst="rect">
            <a:avLst/>
          </a:prstGeom>
        </p:spPr>
      </p:pic>
    </p:spTree>
    <p:extLst>
      <p:ext uri="{BB962C8B-B14F-4D97-AF65-F5344CB8AC3E}">
        <p14:creationId xmlns:p14="http://schemas.microsoft.com/office/powerpoint/2010/main" val="584756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1BE6470-2DB2-BE43-A381-3470C82A41FC}"/>
              </a:ext>
            </a:extLst>
          </p:cNvPr>
          <p:cNvSpPr>
            <a:spLocks noGrp="1"/>
          </p:cNvSpPr>
          <p:nvPr>
            <p:ph type="title"/>
          </p:nvPr>
        </p:nvSpPr>
        <p:spPr>
          <a:xfrm>
            <a:off x="1066800" y="5208104"/>
            <a:ext cx="10058400" cy="1073547"/>
          </a:xfrm>
        </p:spPr>
        <p:txBody>
          <a:bodyPr anchor="ctr">
            <a:normAutofit/>
          </a:bodyPr>
          <a:lstStyle/>
          <a:p>
            <a:pPr algn="ctr"/>
            <a:r>
              <a:rPr lang="en-US" dirty="0">
                <a:solidFill>
                  <a:srgbClr val="FFFFFF"/>
                </a:solidFill>
              </a:rPr>
              <a:t>The Break Up</a:t>
            </a:r>
          </a:p>
        </p:txBody>
      </p:sp>
      <p:pic>
        <p:nvPicPr>
          <p:cNvPr id="11" name="Content Placeholder 10">
            <a:extLst>
              <a:ext uri="{FF2B5EF4-FFF2-40B4-BE49-F238E27FC236}">
                <a16:creationId xmlns:a16="http://schemas.microsoft.com/office/drawing/2014/main" id="{3A0FB7B6-9F18-1B4F-A372-A8B1615F4F40}"/>
              </a:ext>
            </a:extLst>
          </p:cNvPr>
          <p:cNvPicPr>
            <a:picLocks noGrp="1" noChangeAspect="1"/>
          </p:cNvPicPr>
          <p:nvPr>
            <p:ph idx="1"/>
          </p:nvPr>
        </p:nvPicPr>
        <p:blipFill>
          <a:blip r:embed="rId3"/>
          <a:stretch>
            <a:fillRect/>
          </a:stretch>
        </p:blipFill>
        <p:spPr>
          <a:xfrm>
            <a:off x="3214075" y="424807"/>
            <a:ext cx="5763849" cy="4113083"/>
          </a:xfrm>
        </p:spPr>
      </p:pic>
      <p:sp>
        <p:nvSpPr>
          <p:cNvPr id="12" name="TextBox 11">
            <a:extLst>
              <a:ext uri="{FF2B5EF4-FFF2-40B4-BE49-F238E27FC236}">
                <a16:creationId xmlns:a16="http://schemas.microsoft.com/office/drawing/2014/main" id="{35C9369B-188C-E74E-B18B-CD1FFE6EDC19}"/>
              </a:ext>
            </a:extLst>
          </p:cNvPr>
          <p:cNvSpPr txBox="1"/>
          <p:nvPr/>
        </p:nvSpPr>
        <p:spPr>
          <a:xfrm>
            <a:off x="4495799" y="1722566"/>
            <a:ext cx="1153886" cy="646331"/>
          </a:xfrm>
          <a:prstGeom prst="rect">
            <a:avLst/>
          </a:prstGeom>
          <a:noFill/>
        </p:spPr>
        <p:txBody>
          <a:bodyPr wrap="square" rtlCol="0">
            <a:spAutoFit/>
          </a:bodyPr>
          <a:lstStyle/>
          <a:p>
            <a:r>
              <a:rPr lang="en-US" dirty="0"/>
              <a:t>Public Profit</a:t>
            </a:r>
          </a:p>
        </p:txBody>
      </p:sp>
      <p:sp>
        <p:nvSpPr>
          <p:cNvPr id="13" name="TextBox 12">
            <a:extLst>
              <a:ext uri="{FF2B5EF4-FFF2-40B4-BE49-F238E27FC236}">
                <a16:creationId xmlns:a16="http://schemas.microsoft.com/office/drawing/2014/main" id="{782C6F5F-0A50-C748-9292-3990B117AAFE}"/>
              </a:ext>
            </a:extLst>
          </p:cNvPr>
          <p:cNvSpPr txBox="1"/>
          <p:nvPr/>
        </p:nvSpPr>
        <p:spPr>
          <a:xfrm>
            <a:off x="6977743" y="1828802"/>
            <a:ext cx="849084" cy="369332"/>
          </a:xfrm>
          <a:prstGeom prst="rect">
            <a:avLst/>
          </a:prstGeom>
          <a:noFill/>
        </p:spPr>
        <p:txBody>
          <a:bodyPr wrap="square" rtlCol="0">
            <a:spAutoFit/>
          </a:bodyPr>
          <a:lstStyle/>
          <a:p>
            <a:r>
              <a:rPr lang="en-US" dirty="0"/>
              <a:t>SPSS</a:t>
            </a:r>
          </a:p>
        </p:txBody>
      </p:sp>
    </p:spTree>
    <p:extLst>
      <p:ext uri="{BB962C8B-B14F-4D97-AF65-F5344CB8AC3E}">
        <p14:creationId xmlns:p14="http://schemas.microsoft.com/office/powerpoint/2010/main" val="3726653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1BE6470-2DB2-BE43-A381-3470C82A41FC}"/>
              </a:ext>
            </a:extLst>
          </p:cNvPr>
          <p:cNvSpPr>
            <a:spLocks noGrp="1"/>
          </p:cNvSpPr>
          <p:nvPr>
            <p:ph type="title"/>
          </p:nvPr>
        </p:nvSpPr>
        <p:spPr>
          <a:xfrm>
            <a:off x="1066800" y="5208104"/>
            <a:ext cx="10058400" cy="1073547"/>
          </a:xfrm>
        </p:spPr>
        <p:txBody>
          <a:bodyPr anchor="ctr">
            <a:normAutofit/>
          </a:bodyPr>
          <a:lstStyle/>
          <a:p>
            <a:pPr algn="ctr"/>
            <a:r>
              <a:rPr lang="en-US" dirty="0">
                <a:solidFill>
                  <a:srgbClr val="FFFFFF"/>
                </a:solidFill>
              </a:rPr>
              <a:t>Ensuring Success</a:t>
            </a:r>
          </a:p>
        </p:txBody>
      </p:sp>
      <p:pic>
        <p:nvPicPr>
          <p:cNvPr id="5" name="Content Placeholder 4">
            <a:extLst>
              <a:ext uri="{FF2B5EF4-FFF2-40B4-BE49-F238E27FC236}">
                <a16:creationId xmlns:a16="http://schemas.microsoft.com/office/drawing/2014/main" id="{8CD6EC22-9642-AB4C-B492-94AE88608178}"/>
              </a:ext>
            </a:extLst>
          </p:cNvPr>
          <p:cNvPicPr>
            <a:picLocks noGrp="1" noChangeAspect="1"/>
          </p:cNvPicPr>
          <p:nvPr>
            <p:ph idx="1"/>
          </p:nvPr>
        </p:nvPicPr>
        <p:blipFill>
          <a:blip r:embed="rId3"/>
          <a:stretch>
            <a:fillRect/>
          </a:stretch>
        </p:blipFill>
        <p:spPr>
          <a:xfrm>
            <a:off x="2601913" y="576349"/>
            <a:ext cx="7099014" cy="3981364"/>
          </a:xfrm>
        </p:spPr>
      </p:pic>
    </p:spTree>
    <p:extLst>
      <p:ext uri="{BB962C8B-B14F-4D97-AF65-F5344CB8AC3E}">
        <p14:creationId xmlns:p14="http://schemas.microsoft.com/office/powerpoint/2010/main" val="2404144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FDABE3-16F0-7C49-94B6-F69C313362A5}"/>
              </a:ext>
            </a:extLst>
          </p:cNvPr>
          <p:cNvSpPr>
            <a:spLocks noGrp="1"/>
          </p:cNvSpPr>
          <p:nvPr>
            <p:ph type="title"/>
          </p:nvPr>
        </p:nvSpPr>
        <p:spPr/>
        <p:txBody>
          <a:bodyPr/>
          <a:lstStyle/>
          <a:p>
            <a:r>
              <a:rPr lang="en-US" dirty="0"/>
              <a:t>1. Pilot Team</a:t>
            </a:r>
          </a:p>
        </p:txBody>
      </p:sp>
      <p:pic>
        <p:nvPicPr>
          <p:cNvPr id="3" name="Content Placeholder 10">
            <a:extLst>
              <a:ext uri="{FF2B5EF4-FFF2-40B4-BE49-F238E27FC236}">
                <a16:creationId xmlns:a16="http://schemas.microsoft.com/office/drawing/2014/main" id="{B32DB457-9BEF-2E41-BA22-1E104D39807A}"/>
              </a:ext>
            </a:extLst>
          </p:cNvPr>
          <p:cNvPicPr>
            <a:picLocks noChangeAspect="1"/>
          </p:cNvPicPr>
          <p:nvPr/>
        </p:nvPicPr>
        <p:blipFill rotWithShape="1">
          <a:blip r:embed="rId3"/>
          <a:srcRect b="16578"/>
          <a:stretch/>
        </p:blipFill>
        <p:spPr>
          <a:xfrm>
            <a:off x="1209862" y="1952625"/>
            <a:ext cx="9945817" cy="4457700"/>
          </a:xfrm>
          <a:prstGeom prst="rect">
            <a:avLst/>
          </a:prstGeom>
        </p:spPr>
      </p:pic>
    </p:spTree>
    <p:extLst>
      <p:ext uri="{BB962C8B-B14F-4D97-AF65-F5344CB8AC3E}">
        <p14:creationId xmlns:p14="http://schemas.microsoft.com/office/powerpoint/2010/main" val="3428705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FDABE3-16F0-7C49-94B6-F69C313362A5}"/>
              </a:ext>
            </a:extLst>
          </p:cNvPr>
          <p:cNvSpPr>
            <a:spLocks noGrp="1"/>
          </p:cNvSpPr>
          <p:nvPr>
            <p:ph type="title"/>
          </p:nvPr>
        </p:nvSpPr>
        <p:spPr/>
        <p:txBody>
          <a:bodyPr/>
          <a:lstStyle/>
          <a:p>
            <a:r>
              <a:rPr lang="en-US" dirty="0"/>
              <a:t>2. Norms and Best Practices </a:t>
            </a:r>
          </a:p>
        </p:txBody>
      </p:sp>
      <p:pic>
        <p:nvPicPr>
          <p:cNvPr id="3" name="Content Placeholder 10">
            <a:extLst>
              <a:ext uri="{FF2B5EF4-FFF2-40B4-BE49-F238E27FC236}">
                <a16:creationId xmlns:a16="http://schemas.microsoft.com/office/drawing/2014/main" id="{F61FE79E-09E3-E849-9494-8F7508123DC0}"/>
              </a:ext>
            </a:extLst>
          </p:cNvPr>
          <p:cNvPicPr>
            <a:picLocks noChangeAspect="1"/>
          </p:cNvPicPr>
          <p:nvPr/>
        </p:nvPicPr>
        <p:blipFill rotWithShape="1">
          <a:blip r:embed="rId3"/>
          <a:srcRect b="22752"/>
          <a:stretch/>
        </p:blipFill>
        <p:spPr>
          <a:xfrm>
            <a:off x="1206142" y="1962149"/>
            <a:ext cx="9949538" cy="4438651"/>
          </a:xfrm>
          <a:prstGeom prst="rect">
            <a:avLst/>
          </a:prstGeom>
        </p:spPr>
      </p:pic>
    </p:spTree>
    <p:extLst>
      <p:ext uri="{BB962C8B-B14F-4D97-AF65-F5344CB8AC3E}">
        <p14:creationId xmlns:p14="http://schemas.microsoft.com/office/powerpoint/2010/main" val="2244647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FDABE3-16F0-7C49-94B6-F69C313362A5}"/>
              </a:ext>
            </a:extLst>
          </p:cNvPr>
          <p:cNvSpPr>
            <a:spLocks noGrp="1"/>
          </p:cNvSpPr>
          <p:nvPr>
            <p:ph type="title"/>
          </p:nvPr>
        </p:nvSpPr>
        <p:spPr/>
        <p:txBody>
          <a:bodyPr/>
          <a:lstStyle/>
          <a:p>
            <a:r>
              <a:rPr lang="en-US" dirty="0"/>
              <a:t>3. Accountability and Practice</a:t>
            </a:r>
          </a:p>
        </p:txBody>
      </p:sp>
      <p:pic>
        <p:nvPicPr>
          <p:cNvPr id="3" name="Content Placeholder 10">
            <a:extLst>
              <a:ext uri="{FF2B5EF4-FFF2-40B4-BE49-F238E27FC236}">
                <a16:creationId xmlns:a16="http://schemas.microsoft.com/office/drawing/2014/main" id="{F20AA8B8-4536-0541-92AC-18DEFB7253FF}"/>
              </a:ext>
            </a:extLst>
          </p:cNvPr>
          <p:cNvPicPr>
            <a:picLocks noChangeAspect="1"/>
          </p:cNvPicPr>
          <p:nvPr/>
        </p:nvPicPr>
        <p:blipFill rotWithShape="1">
          <a:blip r:embed="rId3"/>
          <a:srcRect t="17390" b="15493"/>
          <a:stretch/>
        </p:blipFill>
        <p:spPr>
          <a:xfrm>
            <a:off x="1206331" y="1952625"/>
            <a:ext cx="9949349" cy="4448176"/>
          </a:xfrm>
          <a:prstGeom prst="rect">
            <a:avLst/>
          </a:prstGeom>
        </p:spPr>
      </p:pic>
    </p:spTree>
    <p:extLst>
      <p:ext uri="{BB962C8B-B14F-4D97-AF65-F5344CB8AC3E}">
        <p14:creationId xmlns:p14="http://schemas.microsoft.com/office/powerpoint/2010/main" val="2445517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10">
            <a:extLst>
              <a:ext uri="{FF2B5EF4-FFF2-40B4-BE49-F238E27FC236}">
                <a16:creationId xmlns:a16="http://schemas.microsoft.com/office/drawing/2014/main" id="{229F1DB0-9D2A-5A42-9958-0D8B411C85BA}"/>
              </a:ext>
            </a:extLst>
          </p:cNvPr>
          <p:cNvPicPr>
            <a:picLocks noChangeAspect="1"/>
          </p:cNvPicPr>
          <p:nvPr/>
        </p:nvPicPr>
        <p:blipFill rotWithShape="1">
          <a:blip r:embed="rId3"/>
          <a:srcRect b="33702"/>
          <a:stretch/>
        </p:blipFill>
        <p:spPr>
          <a:xfrm>
            <a:off x="1196886" y="2000249"/>
            <a:ext cx="9958794" cy="4400551"/>
          </a:xfrm>
          <a:prstGeom prst="rect">
            <a:avLst/>
          </a:prstGeom>
        </p:spPr>
      </p:pic>
      <p:sp>
        <p:nvSpPr>
          <p:cNvPr id="4" name="Title 3">
            <a:extLst>
              <a:ext uri="{FF2B5EF4-FFF2-40B4-BE49-F238E27FC236}">
                <a16:creationId xmlns:a16="http://schemas.microsoft.com/office/drawing/2014/main" id="{70FDABE3-16F0-7C49-94B6-F69C313362A5}"/>
              </a:ext>
            </a:extLst>
          </p:cNvPr>
          <p:cNvSpPr>
            <a:spLocks noGrp="1"/>
          </p:cNvSpPr>
          <p:nvPr>
            <p:ph type="title"/>
          </p:nvPr>
        </p:nvSpPr>
        <p:spPr/>
        <p:txBody>
          <a:bodyPr/>
          <a:lstStyle/>
          <a:p>
            <a:r>
              <a:rPr lang="en-US" dirty="0"/>
              <a:t>4. R Parties!</a:t>
            </a:r>
          </a:p>
        </p:txBody>
      </p:sp>
    </p:spTree>
    <p:extLst>
      <p:ext uri="{BB962C8B-B14F-4D97-AF65-F5344CB8AC3E}">
        <p14:creationId xmlns:p14="http://schemas.microsoft.com/office/powerpoint/2010/main" val="4193513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0DAE7E-395C-C94B-8F37-9D85767B7730}"/>
              </a:ext>
            </a:extLst>
          </p:cNvPr>
          <p:cNvSpPr>
            <a:spLocks noGrp="1"/>
          </p:cNvSpPr>
          <p:nvPr>
            <p:ph type="title"/>
          </p:nvPr>
        </p:nvSpPr>
        <p:spPr/>
        <p:txBody>
          <a:bodyPr/>
          <a:lstStyle/>
          <a:p>
            <a:r>
              <a:rPr lang="en-US" dirty="0"/>
              <a:t>Shifting our Mentality</a:t>
            </a:r>
          </a:p>
        </p:txBody>
      </p:sp>
      <p:sp>
        <p:nvSpPr>
          <p:cNvPr id="4" name="Content Placeholder 3">
            <a:extLst>
              <a:ext uri="{FF2B5EF4-FFF2-40B4-BE49-F238E27FC236}">
                <a16:creationId xmlns:a16="http://schemas.microsoft.com/office/drawing/2014/main" id="{930C4FB0-747B-B147-A168-325D8838E4C6}"/>
              </a:ext>
            </a:extLst>
          </p:cNvPr>
          <p:cNvSpPr>
            <a:spLocks noGrp="1"/>
          </p:cNvSpPr>
          <p:nvPr>
            <p:ph sz="half" idx="1"/>
          </p:nvPr>
        </p:nvSpPr>
        <p:spPr>
          <a:xfrm>
            <a:off x="1097280" y="2539999"/>
            <a:ext cx="10058400" cy="889001"/>
          </a:xfrm>
        </p:spPr>
        <p:txBody>
          <a:bodyPr>
            <a:normAutofit/>
          </a:bodyPr>
          <a:lstStyle/>
          <a:p>
            <a:pPr algn="ctr"/>
            <a:r>
              <a:rPr lang="en-US" sz="3500" i="1" dirty="0"/>
              <a:t>“Can you do that in R?”</a:t>
            </a:r>
          </a:p>
        </p:txBody>
      </p:sp>
      <p:sp>
        <p:nvSpPr>
          <p:cNvPr id="5" name="Content Placeholder 4">
            <a:extLst>
              <a:ext uri="{FF2B5EF4-FFF2-40B4-BE49-F238E27FC236}">
                <a16:creationId xmlns:a16="http://schemas.microsoft.com/office/drawing/2014/main" id="{DA33C856-7835-554B-97A5-7A5C985CEE33}"/>
              </a:ext>
            </a:extLst>
          </p:cNvPr>
          <p:cNvSpPr>
            <a:spLocks noGrp="1"/>
          </p:cNvSpPr>
          <p:nvPr>
            <p:ph sz="half" idx="2"/>
          </p:nvPr>
        </p:nvSpPr>
        <p:spPr>
          <a:xfrm>
            <a:off x="1097280" y="4584700"/>
            <a:ext cx="10058400" cy="1284394"/>
          </a:xfrm>
        </p:spPr>
        <p:txBody>
          <a:bodyPr>
            <a:normAutofit/>
          </a:bodyPr>
          <a:lstStyle/>
          <a:p>
            <a:pPr algn="ctr"/>
            <a:r>
              <a:rPr lang="en-US" sz="3500" i="1" dirty="0"/>
              <a:t>"You can do that in R! (and I'll figure out how.)"</a:t>
            </a:r>
          </a:p>
        </p:txBody>
      </p:sp>
      <p:sp>
        <p:nvSpPr>
          <p:cNvPr id="8" name="Right Arrow 7">
            <a:extLst>
              <a:ext uri="{FF2B5EF4-FFF2-40B4-BE49-F238E27FC236}">
                <a16:creationId xmlns:a16="http://schemas.microsoft.com/office/drawing/2014/main" id="{1C200A88-51B6-A047-9F4A-CE5093BC237F}"/>
              </a:ext>
            </a:extLst>
          </p:cNvPr>
          <p:cNvSpPr/>
          <p:nvPr/>
        </p:nvSpPr>
        <p:spPr>
          <a:xfrm rot="5400000">
            <a:off x="5524500" y="3517900"/>
            <a:ext cx="1143000" cy="977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2042531"/>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141"/>
      </a:dk2>
      <a:lt2>
        <a:srgbClr val="E8E2E4"/>
      </a:lt2>
      <a:accent1>
        <a:srgbClr val="81AA9A"/>
      </a:accent1>
      <a:accent2>
        <a:srgbClr val="74A9AA"/>
      </a:accent2>
      <a:accent3>
        <a:srgbClr val="86A5BE"/>
      </a:accent3>
      <a:accent4>
        <a:srgbClr val="7F87BA"/>
      </a:accent4>
      <a:accent5>
        <a:srgbClr val="A396C6"/>
      </a:accent5>
      <a:accent6>
        <a:srgbClr val="A87FBA"/>
      </a:accent6>
      <a:hlink>
        <a:srgbClr val="AE6984"/>
      </a:hlink>
      <a:folHlink>
        <a:srgbClr val="7F7F7F"/>
      </a:folHlink>
    </a:clrScheme>
    <a:fontScheme name="Retrospect">
      <a:majorFont>
        <a:latin typeface="Avenir Next LT Pro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venir Next LT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TotalTime>
  <Words>844</Words>
  <Application>Microsoft Macintosh PowerPoint</Application>
  <PresentationFormat>Widescreen</PresentationFormat>
  <Paragraphs>107</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Avenir Next LT Pro</vt:lpstr>
      <vt:lpstr>Avenir Next LT Pro Light</vt:lpstr>
      <vt:lpstr>Calibri</vt:lpstr>
      <vt:lpstr>RetrospectVTI</vt:lpstr>
      <vt:lpstr>Moving our entire team to R   Public Profit</vt:lpstr>
      <vt:lpstr>Who we are</vt:lpstr>
      <vt:lpstr>The Break Up</vt:lpstr>
      <vt:lpstr>Ensuring Success</vt:lpstr>
      <vt:lpstr>1. Pilot Team</vt:lpstr>
      <vt:lpstr>2. Norms and Best Practices </vt:lpstr>
      <vt:lpstr>3. Accountability and Practice</vt:lpstr>
      <vt:lpstr>4. R Parties!</vt:lpstr>
      <vt:lpstr>Shifting our Mentality</vt:lpstr>
      <vt:lpstr>THANK   YOU!   http://bit.ly/benefitsofR</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Moving our entire team to R   Public Profit</dc:title>
  <dc:creator>Ava Elliott</dc:creator>
  <cp:lastModifiedBy>David Keyes</cp:lastModifiedBy>
  <cp:revision>20</cp:revision>
  <cp:lastPrinted>2019-11-11T17:37:27Z</cp:lastPrinted>
  <dcterms:created xsi:type="dcterms:W3CDTF">2019-10-02T15:38:10Z</dcterms:created>
  <dcterms:modified xsi:type="dcterms:W3CDTF">2019-11-13T19:35:55Z</dcterms:modified>
</cp:coreProperties>
</file>